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77" r:id="rId13"/>
    <p:sldId id="267" r:id="rId14"/>
    <p:sldId id="278" r:id="rId15"/>
    <p:sldId id="279" r:id="rId16"/>
    <p:sldId id="271" r:id="rId17"/>
    <p:sldId id="280" r:id="rId18"/>
    <p:sldId id="281" r:id="rId19"/>
    <p:sldId id="284" r:id="rId20"/>
    <p:sldId id="282" r:id="rId21"/>
    <p:sldId id="285" r:id="rId22"/>
    <p:sldId id="283" r:id="rId23"/>
    <p:sldId id="268" r:id="rId24"/>
    <p:sldId id="269" r:id="rId25"/>
    <p:sldId id="276" r:id="rId26"/>
    <p:sldId id="272" r:id="rId27"/>
    <p:sldId id="273" r:id="rId28"/>
    <p:sldId id="274" r:id="rId29"/>
    <p:sldId id="275" r:id="rId30"/>
    <p:sldId id="270" r:id="rId31"/>
    <p:sldId id="286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136" autoAdjust="0"/>
  </p:normalViewPr>
  <p:slideViewPr>
    <p:cSldViewPr snapToGrid="0">
      <p:cViewPr varScale="1">
        <p:scale>
          <a:sx n="62" d="100"/>
          <a:sy n="62" d="100"/>
        </p:scale>
        <p:origin x="758" y="58"/>
      </p:cViewPr>
      <p:guideLst/>
    </p:cSldViewPr>
  </p:slideViewPr>
  <p:outlineViewPr>
    <p:cViewPr>
      <p:scale>
        <a:sx n="33" d="100"/>
        <a:sy n="33" d="100"/>
      </p:scale>
      <p:origin x="0" y="-273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3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112E-D146-4478-A3BE-11E56A02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47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950D8-3D86-4AC7-9CD6-E335CE5980B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F6284-526E-4889-A64E-8FC500A69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1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F6284-526E-4889-A64E-8FC500A69C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1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Health Insurance Options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December 13,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4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2516"/>
            <a:ext cx="8941228" cy="821803"/>
          </a:xfrm>
        </p:spPr>
        <p:txBody>
          <a:bodyPr/>
          <a:lstStyle/>
          <a:p>
            <a:r>
              <a:rPr lang="en-US" dirty="0" smtClean="0"/>
              <a:t>Understanding How </a:t>
            </a:r>
            <a:r>
              <a:rPr lang="en-US" dirty="0"/>
              <a:t>B</a:t>
            </a:r>
            <a:r>
              <a:rPr lang="en-US" dirty="0" smtClean="0"/>
              <a:t>enefits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D</a:t>
            </a:r>
            <a:r>
              <a:rPr lang="en-US" dirty="0" smtClean="0"/>
              <a:t>elivered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4320"/>
            <a:ext cx="8596668" cy="498806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SELECTIVE PREVENTATIVE CARE IS COVERED IN FULL UNDER BOTH PLANS</a:t>
            </a:r>
          </a:p>
          <a:p>
            <a:r>
              <a:rPr lang="en-US" dirty="0" smtClean="0"/>
              <a:t>Select routine office visits</a:t>
            </a:r>
          </a:p>
          <a:p>
            <a:r>
              <a:rPr lang="en-US" dirty="0"/>
              <a:t> </a:t>
            </a:r>
            <a:r>
              <a:rPr lang="en-US" dirty="0" smtClean="0"/>
              <a:t>   -  Routine physicals for adults and children</a:t>
            </a:r>
          </a:p>
          <a:p>
            <a:r>
              <a:rPr lang="en-US" dirty="0"/>
              <a:t> </a:t>
            </a:r>
            <a:r>
              <a:rPr lang="en-US" dirty="0" smtClean="0"/>
              <a:t>   -  Annual GYN</a:t>
            </a:r>
          </a:p>
          <a:p>
            <a:r>
              <a:rPr lang="en-US" dirty="0" smtClean="0"/>
              <a:t>Prenatal and post-partum care</a:t>
            </a:r>
          </a:p>
          <a:p>
            <a:r>
              <a:rPr lang="en-US" dirty="0" smtClean="0"/>
              <a:t>Immunizations</a:t>
            </a:r>
          </a:p>
          <a:p>
            <a:r>
              <a:rPr lang="en-US" dirty="0" smtClean="0"/>
              <a:t>Select disease screenings and test</a:t>
            </a:r>
          </a:p>
          <a:p>
            <a:r>
              <a:rPr lang="en-US" dirty="0"/>
              <a:t> </a:t>
            </a:r>
            <a:r>
              <a:rPr lang="en-US" dirty="0" smtClean="0"/>
              <a:t>   -  Mammogram and pap</a:t>
            </a:r>
          </a:p>
          <a:p>
            <a:r>
              <a:rPr lang="en-US" dirty="0"/>
              <a:t> </a:t>
            </a:r>
            <a:r>
              <a:rPr lang="en-US" dirty="0" smtClean="0"/>
              <a:t>   -   PSA</a:t>
            </a:r>
          </a:p>
          <a:p>
            <a:r>
              <a:rPr lang="en-US" dirty="0"/>
              <a:t> </a:t>
            </a:r>
            <a:r>
              <a:rPr lang="en-US" dirty="0" smtClean="0"/>
              <a:t>   -  Colorectal cancer screening</a:t>
            </a:r>
          </a:p>
          <a:p>
            <a:r>
              <a:rPr lang="en-US" dirty="0"/>
              <a:t> </a:t>
            </a:r>
            <a:r>
              <a:rPr lang="en-US" dirty="0" smtClean="0"/>
              <a:t>   -  Routine blood work and urinalysis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70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696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Under the the High Deductible Plan</a:t>
            </a:r>
            <a:br>
              <a:rPr lang="en-US" dirty="0" smtClean="0"/>
            </a:br>
            <a:r>
              <a:rPr lang="en-US" dirty="0" smtClean="0"/>
              <a:t> Other Services Are Subject to the Deductible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4465"/>
            <a:ext cx="8596668" cy="38768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Diagnostics, including (but not limited to)</a:t>
            </a:r>
          </a:p>
          <a:p>
            <a:r>
              <a:rPr lang="en-US" dirty="0"/>
              <a:t> </a:t>
            </a:r>
            <a:r>
              <a:rPr lang="en-US" dirty="0" smtClean="0"/>
              <a:t> -  Non-preventative office visits</a:t>
            </a:r>
          </a:p>
          <a:p>
            <a:r>
              <a:rPr lang="en-US" dirty="0"/>
              <a:t> </a:t>
            </a:r>
            <a:r>
              <a:rPr lang="en-US" dirty="0" smtClean="0"/>
              <a:t> -  Imaging (X-ray, MRI, CT, Pet scan)</a:t>
            </a:r>
          </a:p>
          <a:p>
            <a:r>
              <a:rPr lang="en-US" dirty="0"/>
              <a:t> </a:t>
            </a:r>
            <a:r>
              <a:rPr lang="en-US" dirty="0" smtClean="0"/>
              <a:t> -  Non-preventative laboratory</a:t>
            </a:r>
          </a:p>
          <a:p>
            <a:r>
              <a:rPr lang="en-US" dirty="0"/>
              <a:t> </a:t>
            </a:r>
            <a:r>
              <a:rPr lang="en-US" dirty="0" smtClean="0"/>
              <a:t> -  Emergency services</a:t>
            </a:r>
          </a:p>
          <a:p>
            <a:r>
              <a:rPr lang="en-US" dirty="0" smtClean="0"/>
              <a:t>Treatments, including (but not limited to)</a:t>
            </a:r>
          </a:p>
          <a:p>
            <a:r>
              <a:rPr lang="en-US" dirty="0"/>
              <a:t> </a:t>
            </a:r>
            <a:r>
              <a:rPr lang="en-US" dirty="0" smtClean="0"/>
              <a:t> -  Inpatient services and day surgery</a:t>
            </a:r>
          </a:p>
          <a:p>
            <a:r>
              <a:rPr lang="en-US" dirty="0"/>
              <a:t> </a:t>
            </a:r>
            <a:r>
              <a:rPr lang="en-US" dirty="0" smtClean="0"/>
              <a:t> -  Emergency services</a:t>
            </a:r>
          </a:p>
          <a:p>
            <a:r>
              <a:rPr lang="en-US" dirty="0"/>
              <a:t> </a:t>
            </a:r>
            <a:r>
              <a:rPr lang="en-US" dirty="0" smtClean="0"/>
              <a:t> -  Outpatient therapies such as chemo and radiation</a:t>
            </a:r>
          </a:p>
          <a:p>
            <a:r>
              <a:rPr lang="en-US" dirty="0" smtClean="0"/>
              <a:t>  -  Behavioral and substance abuse counseling</a:t>
            </a:r>
          </a:p>
          <a:p>
            <a:r>
              <a:rPr lang="en-US" dirty="0"/>
              <a:t> </a:t>
            </a:r>
            <a:r>
              <a:rPr lang="en-US" dirty="0" smtClean="0"/>
              <a:t> -  Prescription drugs (except for certain preventative drugs)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67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Deductible for the High Deductible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plan deductible:</a:t>
            </a:r>
          </a:p>
          <a:p>
            <a:r>
              <a:rPr lang="en-US" dirty="0"/>
              <a:t> </a:t>
            </a:r>
            <a:r>
              <a:rPr lang="en-US" dirty="0" smtClean="0"/>
              <a:t>    Individual:  $2,000</a:t>
            </a:r>
          </a:p>
          <a:p>
            <a:r>
              <a:rPr lang="en-US" dirty="0"/>
              <a:t> </a:t>
            </a:r>
            <a:r>
              <a:rPr lang="en-US" dirty="0" smtClean="0"/>
              <a:t>    Family:       $4,000 (can be one person or combination of family members)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No individual deductible on family contract</a:t>
            </a:r>
          </a:p>
          <a:p>
            <a:r>
              <a:rPr lang="en-US" dirty="0" smtClean="0"/>
              <a:t>Once you meet the deductible, you incur the following cost-sharing*</a:t>
            </a:r>
          </a:p>
          <a:p>
            <a:r>
              <a:rPr lang="en-US" dirty="0" smtClean="0"/>
              <a:t>     </a:t>
            </a:r>
          </a:p>
          <a:p>
            <a:r>
              <a:rPr lang="en-US" dirty="0"/>
              <a:t> </a:t>
            </a:r>
            <a:r>
              <a:rPr lang="en-US" dirty="0" smtClean="0"/>
              <a:t>    Prescription Drugs:      $10/$30,$65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$25,$75/$165 (90 day mail)</a:t>
            </a:r>
          </a:p>
          <a:p>
            <a:r>
              <a:rPr lang="en-US" dirty="0"/>
              <a:t> </a:t>
            </a:r>
            <a:r>
              <a:rPr lang="en-US" dirty="0" smtClean="0"/>
              <a:t>    *Certain preventative drugs are not subject to the deductible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9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3534"/>
          </a:xfrm>
        </p:spPr>
        <p:txBody>
          <a:bodyPr/>
          <a:lstStyle/>
          <a:p>
            <a:pPr algn="ctr"/>
            <a:r>
              <a:rPr lang="en-US" dirty="0" smtClean="0"/>
              <a:t>Deductible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931" y="1493134"/>
            <a:ext cx="8596668" cy="5011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never pay more than the carrier’s negotiated rate for services subject to deductible</a:t>
            </a:r>
          </a:p>
          <a:p>
            <a:r>
              <a:rPr lang="en-US" dirty="0" smtClean="0"/>
              <a:t>    -  Providers cannot “balance bill” you the difference between their </a:t>
            </a:r>
          </a:p>
          <a:p>
            <a:r>
              <a:rPr lang="en-US" dirty="0"/>
              <a:t> </a:t>
            </a:r>
            <a:r>
              <a:rPr lang="en-US" dirty="0" smtClean="0"/>
              <a:t>       retail price and the carriers’ contracted rate</a:t>
            </a:r>
          </a:p>
          <a:p>
            <a:r>
              <a:rPr lang="en-US" dirty="0" smtClean="0"/>
              <a:t>You typically don’t pay for medical services at the time of service</a:t>
            </a:r>
          </a:p>
          <a:p>
            <a:r>
              <a:rPr lang="en-US" dirty="0" smtClean="0"/>
              <a:t>A typical network includes</a:t>
            </a:r>
          </a:p>
          <a:p>
            <a:r>
              <a:rPr lang="en-US" dirty="0"/>
              <a:t> </a:t>
            </a:r>
            <a:r>
              <a:rPr lang="en-US" dirty="0" smtClean="0"/>
              <a:t>  -  All contracted providers</a:t>
            </a:r>
          </a:p>
          <a:p>
            <a:r>
              <a:rPr lang="en-US" dirty="0"/>
              <a:t> </a:t>
            </a:r>
            <a:r>
              <a:rPr lang="en-US" dirty="0" smtClean="0"/>
              <a:t>  -  Urgent/emergency care anywhere in the world</a:t>
            </a:r>
          </a:p>
          <a:p>
            <a:r>
              <a:rPr lang="en-US" dirty="0"/>
              <a:t> </a:t>
            </a:r>
            <a:r>
              <a:rPr lang="en-US" dirty="0" smtClean="0"/>
              <a:t>  -  All prescription drugs</a:t>
            </a:r>
          </a:p>
          <a:p>
            <a:r>
              <a:rPr lang="en-US" dirty="0" smtClean="0"/>
              <a:t>Certain medications to help prevent chronic conditions and illnesses are NOT subject to the deductible. (A complete list of specific drugs can be found on the carrier’s website.)</a:t>
            </a:r>
          </a:p>
          <a:p>
            <a:r>
              <a:rPr lang="en-US" dirty="0" smtClean="0"/>
              <a:t>Prescriptions are paid at time prescription is obtained from pharmacy or by mail.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1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Preventative Drug Benefit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Certain medications to help prevent chronic conditions and illnesses are NOT</a:t>
            </a:r>
          </a:p>
          <a:p>
            <a:r>
              <a:rPr lang="en-US" dirty="0" smtClean="0"/>
              <a:t>subject to the deductible</a:t>
            </a:r>
          </a:p>
          <a:p>
            <a:r>
              <a:rPr lang="en-US" dirty="0"/>
              <a:t> </a:t>
            </a:r>
            <a:r>
              <a:rPr lang="en-US" dirty="0" smtClean="0"/>
              <a:t>     Anticoagulants &amp; Platelet Aggregation Inhibitors for STOKE PREVENTION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Antineoplastics</a:t>
            </a:r>
            <a:r>
              <a:rPr lang="en-US" dirty="0" smtClean="0"/>
              <a:t> for BREAST CANCER</a:t>
            </a:r>
          </a:p>
          <a:p>
            <a:r>
              <a:rPr lang="en-US" dirty="0"/>
              <a:t> </a:t>
            </a:r>
            <a:r>
              <a:rPr lang="en-US" dirty="0" smtClean="0"/>
              <a:t>    Blood Glucose Regulators for DIABETES</a:t>
            </a:r>
          </a:p>
          <a:p>
            <a:r>
              <a:rPr lang="en-US" dirty="0"/>
              <a:t> </a:t>
            </a:r>
            <a:r>
              <a:rPr lang="en-US" dirty="0" smtClean="0"/>
              <a:t>    Cardiovascular Agents for HEART DISEASE/HYPERTENSION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Dyslipidemics</a:t>
            </a:r>
            <a:r>
              <a:rPr lang="en-US" dirty="0" smtClean="0"/>
              <a:t> for HIGH CHOLESTORAL</a:t>
            </a:r>
          </a:p>
          <a:p>
            <a:r>
              <a:rPr lang="en-US" dirty="0"/>
              <a:t> </a:t>
            </a:r>
            <a:r>
              <a:rPr lang="en-US" dirty="0" smtClean="0"/>
              <a:t>    Hormonal (Parathyroid/Metabolic Bone Disease) for OSTEOPOROSIS</a:t>
            </a:r>
          </a:p>
          <a:p>
            <a:r>
              <a:rPr lang="en-US" dirty="0"/>
              <a:t> </a:t>
            </a:r>
            <a:r>
              <a:rPr lang="en-US" dirty="0" smtClean="0"/>
              <a:t>    PEDIATRIC VITAMINS with FLOURIDE</a:t>
            </a:r>
          </a:p>
          <a:p>
            <a:r>
              <a:rPr lang="en-US" dirty="0"/>
              <a:t> </a:t>
            </a:r>
            <a:r>
              <a:rPr lang="en-US" dirty="0" smtClean="0"/>
              <a:t>    PRENATAL VITAMINS (excludes over-the-counter products)</a:t>
            </a:r>
          </a:p>
          <a:p>
            <a:r>
              <a:rPr lang="en-US" dirty="0"/>
              <a:t> </a:t>
            </a:r>
            <a:r>
              <a:rPr lang="en-US" dirty="0" smtClean="0"/>
              <a:t>    Respiratory Agents for ASTHMA/COPD</a:t>
            </a:r>
          </a:p>
          <a:p>
            <a:r>
              <a:rPr lang="en-US" dirty="0"/>
              <a:t> </a:t>
            </a:r>
            <a:r>
              <a:rPr lang="en-US" dirty="0" smtClean="0"/>
              <a:t>    SMOKING CESSATION</a:t>
            </a:r>
          </a:p>
          <a:p>
            <a:r>
              <a:rPr lang="en-US" dirty="0" smtClean="0"/>
              <a:t>A complete list of specific drugs can be found on the carrier’s websites.</a:t>
            </a:r>
            <a:br>
              <a:rPr lang="en-US" dirty="0" smtClean="0"/>
            </a:br>
            <a:r>
              <a:rPr lang="en-US" dirty="0" smtClean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3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to Accessing Cost-Effective Care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site of service when medically appropriate</a:t>
            </a:r>
          </a:p>
          <a:p>
            <a:r>
              <a:rPr lang="en-US" dirty="0"/>
              <a:t> </a:t>
            </a:r>
            <a:r>
              <a:rPr lang="en-US" dirty="0" smtClean="0"/>
              <a:t>    Urgent care facility vs emergency room</a:t>
            </a:r>
          </a:p>
          <a:p>
            <a:r>
              <a:rPr lang="en-US" dirty="0"/>
              <a:t> </a:t>
            </a:r>
            <a:r>
              <a:rPr lang="en-US" dirty="0" smtClean="0"/>
              <a:t>    Free-standing imaging center vs hospital</a:t>
            </a:r>
          </a:p>
          <a:p>
            <a:r>
              <a:rPr lang="en-US" dirty="0"/>
              <a:t> </a:t>
            </a:r>
            <a:r>
              <a:rPr lang="en-US" dirty="0" smtClean="0"/>
              <a:t>    Independent lab vs hospital</a:t>
            </a:r>
          </a:p>
          <a:p>
            <a:r>
              <a:rPr lang="en-US" dirty="0" smtClean="0"/>
              <a:t>Check to see whether a pharmacy has promotional drug prices</a:t>
            </a:r>
          </a:p>
          <a:p>
            <a:r>
              <a:rPr lang="en-US" dirty="0" smtClean="0"/>
              <a:t>Talk to your doctor about generic dugs, pill splitting and alternatives to prescriptions</a:t>
            </a:r>
          </a:p>
          <a:p>
            <a:r>
              <a:rPr lang="en-US" dirty="0" smtClean="0"/>
              <a:t>Live an active, healthy lifestyle to minimize the needs to access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9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How Does </a:t>
            </a:r>
            <a:r>
              <a:rPr lang="en-US" sz="3200" dirty="0"/>
              <a:t>T</a:t>
            </a:r>
            <a:r>
              <a:rPr lang="en-US" sz="3200" dirty="0" smtClean="0"/>
              <a:t>he High Deductible Plan Work?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9985"/>
            <a:ext cx="8596668" cy="52549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the High Deductible plan you are eligible for a Health Savings Account (HSA) per IRS regulations.</a:t>
            </a:r>
          </a:p>
          <a:p>
            <a:r>
              <a:rPr lang="en-US" dirty="0" smtClean="0"/>
              <a:t>You and your employer can contribute the following for 2018:</a:t>
            </a:r>
          </a:p>
          <a:p>
            <a:r>
              <a:rPr lang="en-US" dirty="0"/>
              <a:t> </a:t>
            </a:r>
            <a:r>
              <a:rPr lang="en-US" dirty="0" smtClean="0"/>
              <a:t>            Individuals:          $3,450</a:t>
            </a:r>
          </a:p>
          <a:p>
            <a:r>
              <a:rPr lang="en-US" dirty="0"/>
              <a:t> </a:t>
            </a:r>
            <a:r>
              <a:rPr lang="en-US" dirty="0" smtClean="0"/>
              <a:t>            Families:              $6,900</a:t>
            </a:r>
          </a:p>
          <a:p>
            <a:r>
              <a:rPr lang="en-US" dirty="0" smtClean="0"/>
              <a:t>If 55 years of age or turning 55 in 2018, add $1000 to total contribution limits.</a:t>
            </a:r>
          </a:p>
          <a:p>
            <a:r>
              <a:rPr lang="en-US" dirty="0" smtClean="0"/>
              <a:t>Under the agreement with the West Suburban Health Group the Town can contribute no more than 50% of the deductible</a:t>
            </a:r>
          </a:p>
          <a:p>
            <a:r>
              <a:rPr lang="en-US" dirty="0"/>
              <a:t> </a:t>
            </a:r>
            <a:r>
              <a:rPr lang="en-US" dirty="0" smtClean="0"/>
              <a:t>            Individuals:           $1,000</a:t>
            </a:r>
          </a:p>
          <a:p>
            <a:r>
              <a:rPr lang="en-US" dirty="0"/>
              <a:t> </a:t>
            </a:r>
            <a:r>
              <a:rPr lang="en-US" dirty="0" smtClean="0"/>
              <a:t>            Families:               $2,000</a:t>
            </a:r>
          </a:p>
          <a:p>
            <a:r>
              <a:rPr lang="en-US" dirty="0" smtClean="0"/>
              <a:t>Contributions are deposited into employee owned account.  Deposits can be front loaded or staggered throughout the plan year.</a:t>
            </a:r>
            <a:endParaRPr lang="en-US" dirty="0"/>
          </a:p>
          <a:p>
            <a:r>
              <a:rPr lang="en-US" dirty="0" smtClean="0"/>
              <a:t>You can invest an HSA like you do your 401k plan, the money is contributed pre-tax and the deductions from your HSA are also non-taxable.</a:t>
            </a:r>
          </a:p>
          <a:p>
            <a:r>
              <a:rPr lang="en-US" dirty="0" smtClean="0"/>
              <a:t>You are only eligible for a limited flexible spending account (FSA) if you have an HSA and if the Town selects to offer a limited FSA.</a:t>
            </a:r>
          </a:p>
          <a:p>
            <a:r>
              <a:rPr lang="en-US" dirty="0" smtClean="0"/>
              <a:t>Your HSA is portable.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184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Employee owned and managed</a:t>
            </a:r>
          </a:p>
          <a:p>
            <a:r>
              <a:rPr lang="en-US" dirty="0" smtClean="0"/>
              <a:t>Funding is tax preferred</a:t>
            </a:r>
          </a:p>
          <a:p>
            <a:r>
              <a:rPr lang="en-US" dirty="0" smtClean="0"/>
              <a:t>Employer and/or Employee funded</a:t>
            </a:r>
          </a:p>
          <a:p>
            <a:r>
              <a:rPr lang="en-US" dirty="0" smtClean="0"/>
              <a:t>Only spend what is vested (deposited into account)</a:t>
            </a:r>
          </a:p>
          <a:p>
            <a:r>
              <a:rPr lang="en-US" dirty="0" smtClean="0"/>
              <a:t>Interest bearing, investment options</a:t>
            </a:r>
          </a:p>
          <a:p>
            <a:r>
              <a:rPr lang="en-US" dirty="0" smtClean="0"/>
              <a:t>Permanent and Portable</a:t>
            </a:r>
          </a:p>
          <a:p>
            <a:r>
              <a:rPr lang="en-US" dirty="0" smtClean="0"/>
              <a:t>Use it or keep it</a:t>
            </a:r>
          </a:p>
          <a:p>
            <a:r>
              <a:rPr lang="en-US" dirty="0" smtClean="0"/>
              <a:t>Cash out feature (20% IRS penalty)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8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HSA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HSA is inheritable</a:t>
            </a:r>
          </a:p>
          <a:p>
            <a:r>
              <a:rPr lang="en-US" dirty="0"/>
              <a:t> </a:t>
            </a:r>
            <a:r>
              <a:rPr lang="en-US" dirty="0" smtClean="0"/>
              <a:t>    You name a beneficiary</a:t>
            </a:r>
          </a:p>
          <a:p>
            <a:r>
              <a:rPr lang="en-US" dirty="0" smtClean="0"/>
              <a:t>Your HSA is portable</a:t>
            </a:r>
          </a:p>
          <a:p>
            <a:r>
              <a:rPr lang="en-US" dirty="0"/>
              <a:t> </a:t>
            </a:r>
            <a:r>
              <a:rPr lang="en-US" dirty="0" smtClean="0"/>
              <a:t>    You take it with you when you leave employment</a:t>
            </a:r>
          </a:p>
          <a:p>
            <a:r>
              <a:rPr lang="en-US" dirty="0"/>
              <a:t> </a:t>
            </a:r>
            <a:r>
              <a:rPr lang="en-US" dirty="0" smtClean="0"/>
              <a:t>    You can carry balances into retirement</a:t>
            </a:r>
          </a:p>
          <a:p>
            <a:r>
              <a:rPr lang="en-US" dirty="0" smtClean="0"/>
              <a:t>Your HSA is flexible</a:t>
            </a:r>
          </a:p>
          <a:p>
            <a:r>
              <a:rPr lang="en-US" dirty="0"/>
              <a:t> </a:t>
            </a:r>
            <a:r>
              <a:rPr lang="en-US" dirty="0" smtClean="0"/>
              <a:t>    You can delay reimbursements to build balances</a:t>
            </a:r>
          </a:p>
          <a:p>
            <a:r>
              <a:rPr lang="en-US" dirty="0" smtClean="0"/>
              <a:t>Your HSA is powerful</a:t>
            </a:r>
          </a:p>
          <a:p>
            <a:r>
              <a:rPr lang="en-US" dirty="0"/>
              <a:t> </a:t>
            </a:r>
            <a:r>
              <a:rPr lang="en-US" dirty="0" smtClean="0"/>
              <a:t>    Tax benefits vs workplace retirement account or traditional IRA to pay  </a:t>
            </a:r>
          </a:p>
          <a:p>
            <a:r>
              <a:rPr lang="en-US" dirty="0"/>
              <a:t> </a:t>
            </a:r>
            <a:r>
              <a:rPr lang="en-US" dirty="0" smtClean="0"/>
              <a:t>     retiree medical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71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9048"/>
            <a:ext cx="8596668" cy="883534"/>
          </a:xfrm>
        </p:spPr>
        <p:txBody>
          <a:bodyPr>
            <a:normAutofit/>
          </a:bodyPr>
          <a:lstStyle/>
          <a:p>
            <a:r>
              <a:rPr lang="en-US" dirty="0" smtClean="0"/>
              <a:t>Health Savings Accounts (HSA)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2583"/>
            <a:ext cx="8596668" cy="4478780"/>
          </a:xfrm>
        </p:spPr>
        <p:txBody>
          <a:bodyPr/>
          <a:lstStyle/>
          <a:p>
            <a:r>
              <a:rPr lang="en-US" dirty="0" smtClean="0"/>
              <a:t>Participants must be enrolled in an HSA-qualified High Deductible Health Plan.</a:t>
            </a:r>
          </a:p>
          <a:p>
            <a:r>
              <a:rPr lang="en-US" dirty="0" smtClean="0"/>
              <a:t>Note:  you can only contribute funds to your HSA while you are covered under a HDHP.  However, if you end your HDHP coverage, you can still pay for qualified medical expenses from your HSA-WITH ALL OF THE TAX ADVANTAGES!</a:t>
            </a:r>
          </a:p>
          <a:p>
            <a:r>
              <a:rPr lang="en-US" dirty="0" smtClean="0"/>
              <a:t>Cannot be covered by any other insurance, including TRICARE, that reimburses for health expenses (unless another HSA-qualified HDHP)</a:t>
            </a:r>
          </a:p>
          <a:p>
            <a:r>
              <a:rPr lang="en-US" dirty="0" smtClean="0"/>
              <a:t>Cannot be enrolled in Medicare Parts A, B OR D or Medicaid</a:t>
            </a:r>
          </a:p>
          <a:p>
            <a:r>
              <a:rPr lang="en-US" dirty="0" smtClean="0"/>
              <a:t>Cannot be eligible to be claimed as a dependent on another person’s tax return and must be over 18 years of age.</a:t>
            </a:r>
          </a:p>
          <a:p>
            <a:r>
              <a:rPr lang="en-US" dirty="0" smtClean="0"/>
              <a:t>You and your spouse cannot be enrolled in a Medical Flexible Spending Account or have a remaining balance in a FSA.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7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 of today’s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future of our health insurance </a:t>
            </a:r>
          </a:p>
          <a:p>
            <a:r>
              <a:rPr lang="en-US" dirty="0" smtClean="0"/>
              <a:t>Effective June 30, 2018, the West Suburban Health Group will no longer be offering the Rate Saver Plans.</a:t>
            </a:r>
          </a:p>
          <a:p>
            <a:r>
              <a:rPr lang="en-US" dirty="0" smtClean="0"/>
              <a:t>We have options as follows:</a:t>
            </a:r>
          </a:p>
          <a:p>
            <a:pPr lvl="1"/>
            <a:r>
              <a:rPr lang="en-US" dirty="0" smtClean="0"/>
              <a:t>1.  Only offer “Benchmark Plans”</a:t>
            </a:r>
          </a:p>
          <a:p>
            <a:pPr lvl="1"/>
            <a:r>
              <a:rPr lang="en-US" dirty="0" smtClean="0"/>
              <a:t>2.  Only offer “High Deductible Plans”</a:t>
            </a:r>
          </a:p>
          <a:p>
            <a:pPr lvl="1"/>
            <a:r>
              <a:rPr lang="en-US" dirty="0" smtClean="0"/>
              <a:t>3.  Offer both plans “Benchmark Plans” and “High Deductible Plan”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61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6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HSA Distributions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515"/>
            <a:ext cx="8596668" cy="4721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Eligible Expenses</a:t>
            </a:r>
          </a:p>
          <a:p>
            <a:r>
              <a:rPr lang="en-US" dirty="0"/>
              <a:t> </a:t>
            </a:r>
            <a:r>
              <a:rPr lang="en-US" dirty="0" smtClean="0"/>
              <a:t>    Medical (including Health Plan cost-sharing)</a:t>
            </a:r>
          </a:p>
          <a:p>
            <a:r>
              <a:rPr lang="en-US" dirty="0"/>
              <a:t> </a:t>
            </a:r>
            <a:r>
              <a:rPr lang="en-US" dirty="0" smtClean="0"/>
              <a:t>   Non-cosmetic dental, including orthodontia</a:t>
            </a:r>
          </a:p>
          <a:p>
            <a:r>
              <a:rPr lang="en-US" dirty="0"/>
              <a:t> </a:t>
            </a:r>
            <a:r>
              <a:rPr lang="en-US" dirty="0" smtClean="0"/>
              <a:t>   Vision, including vision correction surgery</a:t>
            </a:r>
          </a:p>
          <a:p>
            <a:r>
              <a:rPr lang="en-US" dirty="0"/>
              <a:t> </a:t>
            </a:r>
            <a:r>
              <a:rPr lang="en-US" dirty="0" smtClean="0"/>
              <a:t>   Over-the-counter equipment and supplies (plus OTC drugs and medicine</a:t>
            </a:r>
          </a:p>
          <a:p>
            <a:r>
              <a:rPr lang="en-US" dirty="0"/>
              <a:t> </a:t>
            </a:r>
            <a:r>
              <a:rPr lang="en-US" dirty="0" smtClean="0"/>
              <a:t>       with a prescription)</a:t>
            </a:r>
          </a:p>
          <a:p>
            <a:r>
              <a:rPr lang="en-US" dirty="0"/>
              <a:t> </a:t>
            </a:r>
            <a:r>
              <a:rPr lang="en-US" dirty="0" smtClean="0"/>
              <a:t>   Medical premiums only if collecting unemployment or continuing coverage</a:t>
            </a:r>
          </a:p>
          <a:p>
            <a:r>
              <a:rPr lang="en-US" dirty="0"/>
              <a:t> </a:t>
            </a:r>
            <a:r>
              <a:rPr lang="en-US" dirty="0" smtClean="0"/>
              <a:t>       through COBRA</a:t>
            </a:r>
          </a:p>
          <a:p>
            <a:r>
              <a:rPr lang="en-US" dirty="0"/>
              <a:t> </a:t>
            </a:r>
            <a:r>
              <a:rPr lang="en-US" dirty="0" smtClean="0"/>
              <a:t>    Medicare Part B and Part D premiums</a:t>
            </a:r>
          </a:p>
          <a:p>
            <a:r>
              <a:rPr lang="en-US" dirty="0"/>
              <a:t> </a:t>
            </a:r>
            <a:r>
              <a:rPr lang="en-US" dirty="0" smtClean="0"/>
              <a:t>    Medicare Advantage premiums</a:t>
            </a:r>
          </a:p>
          <a:p>
            <a:r>
              <a:rPr lang="en-US" dirty="0"/>
              <a:t> </a:t>
            </a:r>
            <a:r>
              <a:rPr lang="en-US" dirty="0" smtClean="0"/>
              <a:t>    Many Medicare supplement plan premiums</a:t>
            </a:r>
          </a:p>
          <a:p>
            <a:r>
              <a:rPr lang="en-US" dirty="0"/>
              <a:t> </a:t>
            </a:r>
            <a:r>
              <a:rPr lang="en-US" dirty="0" smtClean="0"/>
              <a:t>    Long-term care insurance premiums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9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reimburse tax-free your own, your spouse’s and your tax dependents’ eligible expenses</a:t>
            </a:r>
          </a:p>
          <a:p>
            <a:r>
              <a:rPr lang="en-US" dirty="0"/>
              <a:t> </a:t>
            </a:r>
            <a:r>
              <a:rPr lang="en-US" dirty="0" smtClean="0"/>
              <a:t>    Payment can be made directly to the provider or to you, the subscriber</a:t>
            </a:r>
          </a:p>
          <a:p>
            <a:r>
              <a:rPr lang="en-US" dirty="0" smtClean="0"/>
              <a:t>No time limit on reimbursements</a:t>
            </a:r>
          </a:p>
          <a:p>
            <a:r>
              <a:rPr lang="en-US" dirty="0" smtClean="0"/>
              <a:t>Reimbursements for non-eligible items are subject to income tax and 20% penalty</a:t>
            </a:r>
          </a:p>
          <a:p>
            <a:r>
              <a:rPr lang="en-US" dirty="0" smtClean="0"/>
              <a:t>You don’t need to remain HSA-eligible to make tax-free distributions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74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88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Harvard Pilgrim and HSA-How do they interact?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6285"/>
            <a:ext cx="8596668" cy="4525078"/>
          </a:xfrm>
        </p:spPr>
        <p:txBody>
          <a:bodyPr/>
          <a:lstStyle/>
          <a:p>
            <a:r>
              <a:rPr lang="en-US" dirty="0" smtClean="0"/>
              <a:t>Member receives covered services, claim is filed to HPHC by the provider</a:t>
            </a:r>
          </a:p>
          <a:p>
            <a:r>
              <a:rPr lang="en-US" dirty="0" smtClean="0"/>
              <a:t>Claim processed by HPHC at the contract discount</a:t>
            </a:r>
          </a:p>
          <a:p>
            <a:r>
              <a:rPr lang="en-US" dirty="0" smtClean="0"/>
              <a:t>Deductible amount applied if appropriate</a:t>
            </a:r>
          </a:p>
          <a:p>
            <a:r>
              <a:rPr lang="en-US" dirty="0"/>
              <a:t> </a:t>
            </a:r>
            <a:r>
              <a:rPr lang="en-US" dirty="0" smtClean="0"/>
              <a:t>    Provider notified of allowed amount and patient responsibility</a:t>
            </a:r>
          </a:p>
          <a:p>
            <a:r>
              <a:rPr lang="en-US" dirty="0"/>
              <a:t> </a:t>
            </a:r>
            <a:r>
              <a:rPr lang="en-US" dirty="0" smtClean="0"/>
              <a:t>    Member notified via Activity Summary of actual charges, allowed amount,</a:t>
            </a:r>
          </a:p>
          <a:p>
            <a:r>
              <a:rPr lang="en-US" dirty="0"/>
              <a:t> </a:t>
            </a:r>
            <a:r>
              <a:rPr lang="en-US" dirty="0" smtClean="0"/>
              <a:t>    and patient responsibility</a:t>
            </a:r>
          </a:p>
          <a:p>
            <a:r>
              <a:rPr lang="en-US" dirty="0"/>
              <a:t> </a:t>
            </a:r>
            <a:r>
              <a:rPr lang="en-US" dirty="0" smtClean="0"/>
              <a:t>    Claim file sent to HSA administrator</a:t>
            </a:r>
          </a:p>
          <a:p>
            <a:r>
              <a:rPr lang="en-US" dirty="0" smtClean="0"/>
              <a:t>Subscriber pays their designated portion to the provider either personally or</a:t>
            </a:r>
          </a:p>
          <a:p>
            <a:r>
              <a:rPr lang="en-US" dirty="0" smtClean="0"/>
              <a:t>through HSA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34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706"/>
          </a:xfrm>
        </p:spPr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injure your knee and you visit your primary care physician and you haven’t met your deductible yet</a:t>
            </a:r>
          </a:p>
          <a:p>
            <a:r>
              <a:rPr lang="en-US" dirty="0" smtClean="0"/>
              <a:t>                                  </a:t>
            </a:r>
            <a:r>
              <a:rPr lang="en-US" u="sng" dirty="0" smtClean="0"/>
              <a:t>Benchmark plan costs</a:t>
            </a:r>
            <a:r>
              <a:rPr lang="en-US" dirty="0" smtClean="0"/>
              <a:t>           </a:t>
            </a:r>
            <a:r>
              <a:rPr lang="en-US" u="sng" dirty="0" smtClean="0"/>
              <a:t>High Deductible plan costs</a:t>
            </a:r>
          </a:p>
          <a:p>
            <a:r>
              <a:rPr lang="en-US" dirty="0"/>
              <a:t> </a:t>
            </a:r>
            <a:r>
              <a:rPr lang="en-US" dirty="0" smtClean="0"/>
              <a:t>  - Doctor visit            $20                                               Deductible</a:t>
            </a:r>
          </a:p>
          <a:p>
            <a:r>
              <a:rPr lang="en-US" dirty="0"/>
              <a:t> </a:t>
            </a:r>
            <a:r>
              <a:rPr lang="en-US" dirty="0" smtClean="0"/>
              <a:t>  - Specialist               $30/60/90 depends on tier            Deductible</a:t>
            </a:r>
          </a:p>
          <a:p>
            <a:r>
              <a:rPr lang="en-US" dirty="0"/>
              <a:t> </a:t>
            </a:r>
            <a:r>
              <a:rPr lang="en-US" dirty="0" smtClean="0"/>
              <a:t>  - MRI                        Deductible then $100 copay           Deductible</a:t>
            </a:r>
          </a:p>
          <a:p>
            <a:pPr marL="0" indent="0">
              <a:buNone/>
            </a:pPr>
            <a:r>
              <a:rPr lang="en-US" dirty="0" smtClean="0"/>
              <a:t>        - Day surgery            Deductible then $250 copay           Deductible for Surgeon,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</a:t>
            </a:r>
            <a:r>
              <a:rPr lang="en-US" dirty="0" err="1" smtClean="0"/>
              <a:t>Anesthesciologist</a:t>
            </a:r>
            <a:r>
              <a:rPr lang="en-US" dirty="0" smtClean="0"/>
              <a:t>, &amp; Facility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- Physical Therapy     $20 per visit                                  Deductible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REMEMBER ON THE DEDUCTIBLE YOU PAY THE CONTRACTED AMOUNT NOT 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RETAIL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95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THE PREMIUMS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current employee’s monthly share of the FY18 premiums (Your 40% contribution)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Benchmark                High Deductible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Individual     Family        Individual      Family</a:t>
            </a:r>
          </a:p>
          <a:p>
            <a:r>
              <a:rPr lang="en-US" dirty="0" smtClean="0"/>
              <a:t>Harvard Pilgrim             $332.40       $865.60      $262.00         $683.60</a:t>
            </a:r>
          </a:p>
          <a:p>
            <a:r>
              <a:rPr lang="en-US" dirty="0" smtClean="0"/>
              <a:t>Blue Cross                     $368.00       $987.20      $303.20         $813.60</a:t>
            </a:r>
          </a:p>
          <a:p>
            <a:r>
              <a:rPr lang="en-US" dirty="0" smtClean="0"/>
              <a:t>Tufts                             $350.00       $916.40      $276.00         $722.80</a:t>
            </a:r>
          </a:p>
          <a:p>
            <a:r>
              <a:rPr lang="en-US" dirty="0" smtClean="0"/>
              <a:t>Fallon Select                 $255.20       $687.20      $218.80         $590.00</a:t>
            </a:r>
          </a:p>
          <a:p>
            <a:r>
              <a:rPr lang="en-US" dirty="0" smtClean="0"/>
              <a:t>Fallon Direct                 $237.60       $639.20      $204.00         $549.60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4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Deductible Plan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solidFill>
                  <a:srgbClr val="0000FF"/>
                </a:solidFill>
                <a:latin typeface="97xay"/>
              </a:rPr>
              <a:t>http://www.bluecrossma.com/tutorial/cdh-hsa/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39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 for me on a individual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17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Let’s use Harvard Pilgrim premiums</a:t>
            </a:r>
            <a:endParaRPr lang="en-US" dirty="0"/>
          </a:p>
          <a:p>
            <a:r>
              <a:rPr lang="en-US" dirty="0" smtClean="0"/>
              <a:t> The premiums for the current </a:t>
            </a:r>
            <a:r>
              <a:rPr lang="en-US" sz="2400" b="1" dirty="0" smtClean="0">
                <a:solidFill>
                  <a:srgbClr val="FF0000"/>
                </a:solidFill>
              </a:rPr>
              <a:t>rate saver plan </a:t>
            </a:r>
            <a:r>
              <a:rPr lang="en-US" dirty="0" smtClean="0"/>
              <a:t>are as follows: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Weekly:         $91.90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Bi-weekly:    $183.80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Monthly:       $367.60</a:t>
            </a:r>
          </a:p>
          <a:p>
            <a:r>
              <a:rPr lang="en-US" dirty="0"/>
              <a:t> </a:t>
            </a:r>
            <a:r>
              <a:rPr lang="en-US" dirty="0" smtClean="0"/>
              <a:t>The premiums for the </a:t>
            </a:r>
            <a:r>
              <a:rPr lang="en-US" sz="2400" b="1" dirty="0" smtClean="0">
                <a:solidFill>
                  <a:srgbClr val="FF0000"/>
                </a:solidFill>
              </a:rPr>
              <a:t>benchmark plan </a:t>
            </a:r>
            <a:r>
              <a:rPr lang="en-US" dirty="0" smtClean="0"/>
              <a:t>are as follows:</a:t>
            </a:r>
          </a:p>
          <a:p>
            <a:r>
              <a:rPr lang="en-US" dirty="0" smtClean="0"/>
              <a:t>                        Weekly:         $83.10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Bi-weekly:    $166.20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Monthly:       $332.40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 premiums for the </a:t>
            </a:r>
            <a:r>
              <a:rPr lang="en-US" sz="2400" b="1" dirty="0" smtClean="0">
                <a:solidFill>
                  <a:srgbClr val="FF0000"/>
                </a:solidFill>
              </a:rPr>
              <a:t>high deductible plan </a:t>
            </a:r>
            <a:r>
              <a:rPr lang="en-US" dirty="0" smtClean="0"/>
              <a:t>are as follows: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Weekly:         $65.50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Bi-weekly:     $131.00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Monthly:       $262.00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04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29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check out the difference in premiums for someone on the individual plan.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2501"/>
            <a:ext cx="8596668" cy="49308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Rate Saver to Benchmark you save the following per year: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Weekly        $8.80 per paycheck x 48 paychecks or $422.40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Bi-weekly    $17.60 per paycheck x 24 paychecks or $422.40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Monthly:     $35.20 per paycheck x 12 paychecks or $422.40</a:t>
            </a:r>
          </a:p>
          <a:p>
            <a:r>
              <a:rPr lang="en-US" dirty="0" smtClean="0"/>
              <a:t>Your individual plan deductible is $300.  If you place the premium savings of $300 into your FSA you will have covered your deductible with pre-tax dollars and still have $122.40 to either contribute to your FSA or use for whatever you like.</a:t>
            </a:r>
          </a:p>
          <a:p>
            <a:r>
              <a:rPr lang="en-US" dirty="0" smtClean="0"/>
              <a:t>From Rate Saver to High Deductible you save the following per year: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Weekly:       $26.40 per paycheck x 48 paychecks or $1,267.20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Bi-weekly:   $52.80 per paycheck x 24 paychecks or $1,267.20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Monthly:      $105.60 per paycheck x 12 paychecks or $1,267.20</a:t>
            </a:r>
          </a:p>
          <a:p>
            <a:r>
              <a:rPr lang="en-US" dirty="0" smtClean="0"/>
              <a:t>Your individual plan deductible is $2,000, the Town contributes $1,000 per year. If you place the premiums savings of $1,000 into your HSA you will have covered your deductible with pre-tax dollars and still save $267.20 per year to either use to make additional contributions to your HSA or use for whatever you like.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97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 for me on a family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17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Let’s use Harvard Pilgrim premiums</a:t>
            </a:r>
            <a:endParaRPr lang="en-US" dirty="0"/>
          </a:p>
          <a:p>
            <a:r>
              <a:rPr lang="en-US" dirty="0" smtClean="0"/>
              <a:t> The premiums for the current </a:t>
            </a:r>
            <a:r>
              <a:rPr lang="en-US" sz="2400" b="1" dirty="0" smtClean="0">
                <a:solidFill>
                  <a:srgbClr val="FF0000"/>
                </a:solidFill>
              </a:rPr>
              <a:t>rate saver plan </a:t>
            </a:r>
            <a:r>
              <a:rPr lang="en-US" dirty="0" smtClean="0"/>
              <a:t>are as follows: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Weekly:         $239.30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Bi-weekly:    $478.60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Monthly:       $957.20</a:t>
            </a:r>
          </a:p>
          <a:p>
            <a:r>
              <a:rPr lang="en-US" dirty="0"/>
              <a:t> </a:t>
            </a:r>
            <a:r>
              <a:rPr lang="en-US" dirty="0" smtClean="0"/>
              <a:t>The premiums for the </a:t>
            </a:r>
            <a:r>
              <a:rPr lang="en-US" sz="2400" b="1" dirty="0" smtClean="0">
                <a:solidFill>
                  <a:srgbClr val="FF0000"/>
                </a:solidFill>
              </a:rPr>
              <a:t>benchmark plan </a:t>
            </a:r>
            <a:r>
              <a:rPr lang="en-US" dirty="0" smtClean="0"/>
              <a:t>are as follows:</a:t>
            </a:r>
          </a:p>
          <a:p>
            <a:r>
              <a:rPr lang="en-US" dirty="0" smtClean="0"/>
              <a:t>                        Weekly:         $216.40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Bi-weekly:    $432.80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Monthly:       $865.60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 premiums for the </a:t>
            </a:r>
            <a:r>
              <a:rPr lang="en-US" sz="2400" b="1" dirty="0" smtClean="0">
                <a:solidFill>
                  <a:srgbClr val="FF0000"/>
                </a:solidFill>
              </a:rPr>
              <a:t>high deductible plan </a:t>
            </a:r>
            <a:r>
              <a:rPr lang="en-US" dirty="0" smtClean="0"/>
              <a:t>are as follows: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Weekly:         $170.90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Bi-weekly:     $341.80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Monthly:       $683.60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05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29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check out the difference in premiums for someone on the family plan.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2501"/>
            <a:ext cx="8596668" cy="49308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Rate Saver to Benchmark you save the following per year: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Weekly        $22.90 per paycheck x 48 paychecks or $1,099.20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Bi-weekly    $45.80 per paycheck x 24 paychecks or $1,099.20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Monthly:     $91.60 per paycheck x 12 paychecks or $1,099.20</a:t>
            </a:r>
          </a:p>
          <a:p>
            <a:r>
              <a:rPr lang="en-US" dirty="0" smtClean="0"/>
              <a:t>Your family plan deductible is $900.  If you place the premium savings of $900 into your FSA you will have covered your deductible with pre-tax dollars and still have $199.20 to either contribute to your FSA or use for whatever you like.</a:t>
            </a:r>
          </a:p>
          <a:p>
            <a:r>
              <a:rPr lang="en-US" dirty="0" smtClean="0"/>
              <a:t>From Rate Saver to High Deductible you save the following per year: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Weekly:       $68.40 per paycheck x 48 paychecks or $3,283.20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Bi-weekly:   $136.80 per paycheck x 24 paychecks or $3,283.20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Monthly:      $273.60 per paycheck x 12 paychecks or $3,283.20</a:t>
            </a:r>
          </a:p>
          <a:p>
            <a:r>
              <a:rPr lang="en-US" dirty="0" smtClean="0"/>
              <a:t>Your family plan deductible is $4,000, the Town contributes $2,000 per year. If you place the premiums savings of $2,000 into your HSA you will have covered your deductible with pre-tax dollars and still save $1,283.20 per year to either use to make additional contributions to your HSA or use for whatever you like.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6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966"/>
            <a:ext cx="8596668" cy="12616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EMPLOYEES PARTICIPATING IN ACTIVE PLAN HEALTH INSURANCE AS OF 9/12/17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3606"/>
            <a:ext cx="8596668" cy="4849791"/>
          </a:xfrm>
        </p:spPr>
        <p:txBody>
          <a:bodyPr/>
          <a:lstStyle/>
          <a:p>
            <a:r>
              <a:rPr lang="en-US" dirty="0" smtClean="0"/>
              <a:t>  	                                         Individual                  Family             Total</a:t>
            </a:r>
          </a:p>
          <a:p>
            <a:r>
              <a:rPr lang="en-US" dirty="0" smtClean="0"/>
              <a:t>HP Rate Saver                                   85                         101                 186</a:t>
            </a:r>
          </a:p>
          <a:p>
            <a:r>
              <a:rPr lang="en-US" dirty="0" smtClean="0"/>
              <a:t>BC Rate Saver                                   15                             </a:t>
            </a:r>
            <a:r>
              <a:rPr lang="en-US" dirty="0"/>
              <a:t>7</a:t>
            </a:r>
            <a:r>
              <a:rPr lang="en-US" dirty="0" smtClean="0"/>
              <a:t>                   22</a:t>
            </a:r>
          </a:p>
          <a:p>
            <a:r>
              <a:rPr lang="en-US" dirty="0" smtClean="0"/>
              <a:t>Tufts Rate Saver                                23                           14                   37</a:t>
            </a:r>
          </a:p>
          <a:p>
            <a:r>
              <a:rPr lang="en-US" dirty="0" smtClean="0"/>
              <a:t>Fallon Select Rate Saver                    28                            49                  77</a:t>
            </a:r>
          </a:p>
          <a:p>
            <a:r>
              <a:rPr lang="en-US" dirty="0" smtClean="0"/>
              <a:t>Fallon Direct Rate Saver                    13                              4                  17</a:t>
            </a:r>
          </a:p>
          <a:p>
            <a:r>
              <a:rPr lang="en-US" dirty="0" smtClean="0"/>
              <a:t>HP Benchmark                                     2                              1                   3</a:t>
            </a:r>
          </a:p>
          <a:p>
            <a:r>
              <a:rPr lang="en-US" dirty="0" smtClean="0"/>
              <a:t>BC Benchmark                                     6                              5                  11</a:t>
            </a:r>
          </a:p>
          <a:p>
            <a:r>
              <a:rPr lang="en-US" dirty="0" smtClean="0"/>
              <a:t>Tufts Benchmark                                  2                              2                   4</a:t>
            </a:r>
          </a:p>
          <a:p>
            <a:r>
              <a:rPr lang="en-US" dirty="0" smtClean="0"/>
              <a:t>Fallon Select Benchmark                      4                              5                   9</a:t>
            </a:r>
          </a:p>
          <a:p>
            <a:r>
              <a:rPr lang="en-US" dirty="0" smtClean="0"/>
              <a:t>Fallon Direct Benchmark                      7                              2                   9</a:t>
            </a:r>
          </a:p>
          <a:p>
            <a:r>
              <a:rPr lang="en-US" dirty="0" smtClean="0"/>
              <a:t>Totals                                                 185                          190               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48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Discuss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thoughts?</a:t>
            </a:r>
          </a:p>
          <a:p>
            <a:r>
              <a:rPr lang="en-US" dirty="0" smtClean="0"/>
              <a:t>Would you like us to offer just the benchmark plan, high deductible plan or both?</a:t>
            </a:r>
          </a:p>
          <a:p>
            <a:r>
              <a:rPr lang="en-US" dirty="0" smtClean="0"/>
              <a:t>Do you want to us to do this presentation for your membership and then your membership can vote on how they would like us to move forward?</a:t>
            </a:r>
          </a:p>
          <a:p>
            <a:r>
              <a:rPr lang="en-US" dirty="0" smtClean="0"/>
              <a:t>Do we want to enter into negotiations with the Board of Selectmen?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28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Footnote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for this presentation was obtained from a Harvard Pilgrim Health Care presentation on November 30, 2017, sponsored by the WSHG.</a:t>
            </a:r>
          </a:p>
          <a:p>
            <a:r>
              <a:rPr lang="en-US" dirty="0" smtClean="0"/>
              <a:t>Enrollment data from the October WSHG bill for the Town of Holliston.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0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does health insurance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n-US" dirty="0" smtClean="0"/>
              <a:t>Employees contribute 40% and the Town contributes 60% of the monthly premium costs.</a:t>
            </a:r>
          </a:p>
          <a:p>
            <a:r>
              <a:rPr lang="en-US" dirty="0" smtClean="0"/>
              <a:t>Based upon the enrollment numbers from the previous slide and the current premiums for the plans…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Employees will contribute $2,816,630 in FY18</a:t>
            </a:r>
            <a:endParaRPr lang="en-US" dirty="0"/>
          </a:p>
          <a:p>
            <a:r>
              <a:rPr lang="en-US" dirty="0" smtClean="0"/>
              <a:t>                   The Town will contribute $4,206,622 in FY18</a:t>
            </a:r>
          </a:p>
          <a:p>
            <a:r>
              <a:rPr lang="en-US" dirty="0" smtClean="0"/>
              <a:t>The combined cost of “active plans” only is $7,023,252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3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will show the basic plan designs for the Harvard Pilgrim benchmark plan and the high deductible plan.</a:t>
            </a:r>
          </a:p>
          <a:p>
            <a:r>
              <a:rPr lang="en-US" dirty="0" smtClean="0"/>
              <a:t>Harvard Pilgrim was selected for comparison because the majority of our employees are on the Harvard Pilgrim rate saver plan.</a:t>
            </a:r>
          </a:p>
          <a:p>
            <a:r>
              <a:rPr lang="en-US" dirty="0" smtClean="0"/>
              <a:t>However, the plan designs for Harvard Pilgrim, Blue Cross, Tufts and Fallon are similar.  Detailed information can be found on our website as follows:</a:t>
            </a:r>
          </a:p>
          <a:p>
            <a:r>
              <a:rPr lang="en-US" sz="1600" dirty="0">
                <a:solidFill>
                  <a:srgbClr val="FF0000"/>
                </a:solidFill>
              </a:rPr>
              <a:t>http://www.townofholliston.us/employment-personnel/pages/health-insurance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35" y="609600"/>
            <a:ext cx="9248173" cy="1320800"/>
          </a:xfrm>
        </p:spPr>
        <p:txBody>
          <a:bodyPr/>
          <a:lstStyle/>
          <a:p>
            <a:r>
              <a:rPr lang="en-US" dirty="0" smtClean="0"/>
              <a:t>What does the “Benchmark” plan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82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illustration purposes we will be using the Harvard Pilgrim benchmark plan design.</a:t>
            </a:r>
          </a:p>
          <a:p>
            <a:pPr>
              <a:tabLst>
                <a:tab pos="3206750" algn="l"/>
              </a:tabLst>
            </a:pPr>
            <a:r>
              <a:rPr lang="en-US" dirty="0" smtClean="0"/>
              <a:t>Deductible                          Individual:  $300                 Family $900($300 per                                              								individual)</a:t>
            </a:r>
          </a:p>
          <a:p>
            <a:r>
              <a:rPr lang="en-US" dirty="0" smtClean="0"/>
              <a:t>Office Visit: PCP			$20 copay per visit</a:t>
            </a:r>
          </a:p>
          <a:p>
            <a:r>
              <a:rPr lang="en-US" dirty="0" smtClean="0"/>
              <a:t>Office Visit: Specialist		Copay Tier 1: $30, Tier 2: $60, Tier 3:  $90</a:t>
            </a:r>
          </a:p>
          <a:p>
            <a:r>
              <a:rPr lang="en-US" dirty="0" smtClean="0"/>
              <a:t>Preventative care as defined</a:t>
            </a:r>
          </a:p>
          <a:p>
            <a:r>
              <a:rPr lang="en-US" dirty="0" smtClean="0"/>
              <a:t>By ACA:					Covered in full</a:t>
            </a:r>
          </a:p>
          <a:p>
            <a:r>
              <a:rPr lang="en-US" dirty="0" smtClean="0"/>
              <a:t>Inpatient Hospitalization	Copay Tier 1: $250, Tier 2: $500, Tier 3:  $1500</a:t>
            </a:r>
          </a:p>
          <a:p>
            <a:r>
              <a:rPr lang="en-US" dirty="0" smtClean="0"/>
              <a:t>Day Surgery				Deductible then $250 copay</a:t>
            </a:r>
          </a:p>
          <a:p>
            <a:r>
              <a:rPr lang="en-US" dirty="0" smtClean="0"/>
              <a:t>Emergency Room Visit		Deductible then $100 per visit, waived if admitted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6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5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Harvard Pilgrim Benchmark Plan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3001"/>
            <a:ext cx="8596668" cy="4898362"/>
          </a:xfrm>
        </p:spPr>
        <p:txBody>
          <a:bodyPr/>
          <a:lstStyle/>
          <a:p>
            <a:pPr>
              <a:tabLst>
                <a:tab pos="3252788" algn="l"/>
              </a:tabLst>
            </a:pPr>
            <a:r>
              <a:rPr lang="en-US" dirty="0" smtClean="0"/>
              <a:t>Hi-tech imaging	  Deductible then $100 copay per procedure</a:t>
            </a:r>
          </a:p>
          <a:p>
            <a:pPr>
              <a:tabLst>
                <a:tab pos="3252788" algn="l"/>
              </a:tabLst>
            </a:pPr>
            <a:r>
              <a:rPr lang="en-US" dirty="0"/>
              <a:t> </a:t>
            </a:r>
            <a:r>
              <a:rPr lang="en-US" dirty="0" smtClean="0"/>
              <a:t>                                            (CT, MRI, PET scans)</a:t>
            </a:r>
          </a:p>
          <a:p>
            <a:r>
              <a:rPr lang="en-US" dirty="0" smtClean="0"/>
              <a:t>X-ray and Lab				   Deductible then covered in full</a:t>
            </a:r>
          </a:p>
          <a:p>
            <a:r>
              <a:rPr lang="en-US" dirty="0" smtClean="0"/>
              <a:t>Chiropractic			          $20 copay/20 visits per year</a:t>
            </a:r>
          </a:p>
          <a:p>
            <a:r>
              <a:rPr lang="en-US" dirty="0" smtClean="0"/>
              <a:t>							    12 visits per year with other carriers</a:t>
            </a:r>
          </a:p>
          <a:p>
            <a:r>
              <a:rPr lang="en-US" dirty="0" smtClean="0"/>
              <a:t>Outpatient PT &amp; OT		    $20 copay per visit/30 visits per year combined</a:t>
            </a:r>
          </a:p>
          <a:p>
            <a:r>
              <a:rPr lang="en-US" dirty="0" smtClean="0"/>
              <a:t>Durable Medical Equipment	    Deductible then covered in full</a:t>
            </a:r>
          </a:p>
          <a:p>
            <a:r>
              <a:rPr lang="en-US" dirty="0" smtClean="0"/>
              <a:t>Pharmacy					    Retail:  $10/30/65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Mail Order:  $25/75/165</a:t>
            </a:r>
          </a:p>
          <a:p>
            <a:r>
              <a:rPr lang="en-US" dirty="0" smtClean="0"/>
              <a:t>Out of Pocket Maximum	    Individual                   Family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$2000 medical           $4000 medical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$2000 prescriptions    $4000 prescriptions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Harvard Pilgrim “High Deductible Plan”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Deductible				Individual $2000   		Family  $4000 (1 family 							member could meet the deductible)</a:t>
            </a:r>
          </a:p>
          <a:p>
            <a:r>
              <a:rPr lang="en-US" dirty="0" smtClean="0"/>
              <a:t>Office Visit- PCP			Deductible then covered in full</a:t>
            </a:r>
          </a:p>
          <a:p>
            <a:r>
              <a:rPr lang="en-US" dirty="0" smtClean="0"/>
              <a:t>Office Visit –Specialist		Deductible then covered in full</a:t>
            </a:r>
          </a:p>
          <a:p>
            <a:r>
              <a:rPr lang="en-US" dirty="0" smtClean="0"/>
              <a:t>Preventative care as defined by ACA:    Covered in full</a:t>
            </a:r>
          </a:p>
          <a:p>
            <a:r>
              <a:rPr lang="en-US" dirty="0" smtClean="0"/>
              <a:t>Inpatient Hospitalization	Deductible then covered in full</a:t>
            </a:r>
          </a:p>
          <a:p>
            <a:r>
              <a:rPr lang="en-US" dirty="0" smtClean="0"/>
              <a:t>Day Surgery				Deductible then covered in full</a:t>
            </a:r>
          </a:p>
          <a:p>
            <a:r>
              <a:rPr lang="en-US" dirty="0" smtClean="0"/>
              <a:t>Hi-tech Imaging			Deductible then covered in full</a:t>
            </a:r>
          </a:p>
          <a:p>
            <a:r>
              <a:rPr lang="en-US" dirty="0"/>
              <a:t> </a:t>
            </a:r>
            <a:r>
              <a:rPr lang="en-US" dirty="0" smtClean="0"/>
              <a:t>							(CT, MRI, PET scans)</a:t>
            </a:r>
          </a:p>
          <a:p>
            <a:r>
              <a:rPr lang="en-US" dirty="0" smtClean="0"/>
              <a:t>X-ray and Labs			Deducible then covered in full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3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6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Harvard Pilgrim High Deductible plan continued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Chiropractic				Deductible then covered in full</a:t>
            </a:r>
          </a:p>
          <a:p>
            <a:r>
              <a:rPr lang="en-US" dirty="0" smtClean="0"/>
              <a:t>Outpatient PT &amp; OT		Deductible then covered in full</a:t>
            </a:r>
          </a:p>
          <a:p>
            <a:r>
              <a:rPr lang="en-US" dirty="0" smtClean="0"/>
              <a:t>Durable Medical Equipment	Deductible then covered in full</a:t>
            </a:r>
          </a:p>
          <a:p>
            <a:r>
              <a:rPr lang="en-US" dirty="0" smtClean="0"/>
              <a:t>Pharmacy					After deductible Retail  $10/30/65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After deductible Mail Order:  $25/75/165</a:t>
            </a:r>
          </a:p>
          <a:p>
            <a:r>
              <a:rPr lang="en-US" dirty="0" smtClean="0"/>
              <a:t>Out of Pocket Maximum	Individual  $5,000 combined for medical &amp; Rx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Family       $10,000 combined for medical &amp; 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44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514</TotalTime>
  <Words>2371</Words>
  <Application>Microsoft Office PowerPoint</Application>
  <PresentationFormat>Widescreen</PresentationFormat>
  <Paragraphs>307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97xay</vt:lpstr>
      <vt:lpstr>Arial</vt:lpstr>
      <vt:lpstr>Calibri</vt:lpstr>
      <vt:lpstr>Trebuchet MS</vt:lpstr>
      <vt:lpstr>Wingdings 3</vt:lpstr>
      <vt:lpstr>Facet</vt:lpstr>
      <vt:lpstr>Health Insurance Options</vt:lpstr>
      <vt:lpstr>Objective of today’s meeting</vt:lpstr>
      <vt:lpstr>EMPLOYEES PARTICIPATING IN ACTIVE PLAN HEALTH INSURANCE AS OF 9/12/17</vt:lpstr>
      <vt:lpstr>How much does health insurance cost?</vt:lpstr>
      <vt:lpstr>Plan Comparisons</vt:lpstr>
      <vt:lpstr>What does the “Benchmark” plan look like?</vt:lpstr>
      <vt:lpstr>Harvard Pilgrim Benchmark Plan continued</vt:lpstr>
      <vt:lpstr>Harvard Pilgrim “High Deductible Plan”   </vt:lpstr>
      <vt:lpstr>Harvard Pilgrim High Deductible plan continued </vt:lpstr>
      <vt:lpstr>Understanding How Benefits Are Delivered</vt:lpstr>
      <vt:lpstr>Under the the High Deductible Plan  Other Services Are Subject to the Deductible</vt:lpstr>
      <vt:lpstr>Your Deductible for the High Deductible Plan</vt:lpstr>
      <vt:lpstr>Deductible Notes</vt:lpstr>
      <vt:lpstr>Preventative Drug Benefit </vt:lpstr>
      <vt:lpstr>Tips to Accessing Cost-Effective Care </vt:lpstr>
      <vt:lpstr>How Does The High Deductible Plan Work?</vt:lpstr>
      <vt:lpstr>Health Savings Account Features</vt:lpstr>
      <vt:lpstr>Other HSA Benefits</vt:lpstr>
      <vt:lpstr>Health Savings Accounts (HSA) Eligibility</vt:lpstr>
      <vt:lpstr>HSA Distributions </vt:lpstr>
      <vt:lpstr>HSA Distributions</vt:lpstr>
      <vt:lpstr>Harvard Pilgrim and HSA-How do they interact?</vt:lpstr>
      <vt:lpstr>Example</vt:lpstr>
      <vt:lpstr>SO WHAT DO THE PREMIUMS LOOK LIKE?</vt:lpstr>
      <vt:lpstr>High Deductible Plan Video</vt:lpstr>
      <vt:lpstr>How does this work for me on a individual plan?</vt:lpstr>
      <vt:lpstr>Let’s check out the difference in premiums for someone on the individual plan.</vt:lpstr>
      <vt:lpstr>How does this work for me on a family plan?</vt:lpstr>
      <vt:lpstr>Let’s check out the difference in premiums for someone on the family plan.</vt:lpstr>
      <vt:lpstr>Let’s Discuss Options</vt:lpstr>
      <vt:lpstr>Footnote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 Options</dc:title>
  <dc:creator>User</dc:creator>
  <cp:lastModifiedBy>User</cp:lastModifiedBy>
  <cp:revision>39</cp:revision>
  <cp:lastPrinted>2017-12-12T17:53:18Z</cp:lastPrinted>
  <dcterms:created xsi:type="dcterms:W3CDTF">2017-11-29T19:49:53Z</dcterms:created>
  <dcterms:modified xsi:type="dcterms:W3CDTF">2017-12-13T15:26:01Z</dcterms:modified>
</cp:coreProperties>
</file>